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6858000" cy="9144000"/>
  <p:embeddedFontLst>
    <p:embeddedFont>
      <p:font typeface="Canva Sans Bold" panose="020B0604020202020204" charset="0"/>
      <p:regular r:id="rId9"/>
    </p:embeddedFont>
    <p:embeddedFont>
      <p:font typeface="Congenial" panose="02000503040000020004" pitchFamily="2" charset="0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50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140557" y="0"/>
            <a:ext cx="10324062" cy="10361741"/>
          </a:xfrm>
          <a:custGeom>
            <a:avLst/>
            <a:gdLst/>
            <a:ahLst/>
            <a:cxnLst/>
            <a:rect l="l" t="t" r="r" b="b"/>
            <a:pathLst>
              <a:path w="10324062" h="10361741">
                <a:moveTo>
                  <a:pt x="0" y="0"/>
                </a:moveTo>
                <a:lnTo>
                  <a:pt x="10324062" y="0"/>
                </a:lnTo>
                <a:lnTo>
                  <a:pt x="10324062" y="10361741"/>
                </a:lnTo>
                <a:lnTo>
                  <a:pt x="0" y="103617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028700" y="1028700"/>
            <a:ext cx="6949602" cy="1272728"/>
          </a:xfrm>
          <a:custGeom>
            <a:avLst/>
            <a:gdLst/>
            <a:ahLst/>
            <a:cxnLst/>
            <a:rect l="l" t="t" r="r" b="b"/>
            <a:pathLst>
              <a:path w="6949602" h="1272728">
                <a:moveTo>
                  <a:pt x="0" y="0"/>
                </a:moveTo>
                <a:lnTo>
                  <a:pt x="6949602" y="0"/>
                </a:lnTo>
                <a:lnTo>
                  <a:pt x="6949602" y="1272728"/>
                </a:lnTo>
                <a:lnTo>
                  <a:pt x="0" y="127272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660" b="-66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1764548" y="3109174"/>
            <a:ext cx="7379451" cy="43295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348"/>
              </a:lnSpc>
            </a:pPr>
            <a:r>
              <a:rPr lang="en-US" sz="8800" dirty="0">
                <a:solidFill>
                  <a:srgbClr val="000000"/>
                </a:solidFill>
                <a:latin typeface="Congenial" panose="02000503040000020004" pitchFamily="2" charset="0"/>
              </a:rPr>
              <a:t>LEAF ANATOMY AND FUNCTION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199033" y="2144599"/>
            <a:ext cx="11889934" cy="8560753"/>
          </a:xfrm>
          <a:custGeom>
            <a:avLst/>
            <a:gdLst/>
            <a:ahLst/>
            <a:cxnLst/>
            <a:rect l="l" t="t" r="r" b="b"/>
            <a:pathLst>
              <a:path w="11889934" h="8560753">
                <a:moveTo>
                  <a:pt x="0" y="0"/>
                </a:moveTo>
                <a:lnTo>
                  <a:pt x="11889934" y="0"/>
                </a:lnTo>
                <a:lnTo>
                  <a:pt x="11889934" y="8560753"/>
                </a:lnTo>
                <a:lnTo>
                  <a:pt x="0" y="85607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1571214">
            <a:off x="300663" y="6768951"/>
            <a:ext cx="2488823" cy="3998109"/>
          </a:xfrm>
          <a:custGeom>
            <a:avLst/>
            <a:gdLst/>
            <a:ahLst/>
            <a:cxnLst/>
            <a:rect l="l" t="t" r="r" b="b"/>
            <a:pathLst>
              <a:path w="2488823" h="3998109">
                <a:moveTo>
                  <a:pt x="0" y="0"/>
                </a:moveTo>
                <a:lnTo>
                  <a:pt x="2488823" y="0"/>
                </a:lnTo>
                <a:lnTo>
                  <a:pt x="2488823" y="3998109"/>
                </a:lnTo>
                <a:lnTo>
                  <a:pt x="0" y="39981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-8244031">
            <a:off x="15228253" y="-690515"/>
            <a:ext cx="2488823" cy="3998109"/>
          </a:xfrm>
          <a:custGeom>
            <a:avLst/>
            <a:gdLst/>
            <a:ahLst/>
            <a:cxnLst/>
            <a:rect l="l" t="t" r="r" b="b"/>
            <a:pathLst>
              <a:path w="2488823" h="3998109">
                <a:moveTo>
                  <a:pt x="0" y="0"/>
                </a:moveTo>
                <a:lnTo>
                  <a:pt x="2488823" y="0"/>
                </a:lnTo>
                <a:lnTo>
                  <a:pt x="2488823" y="3998109"/>
                </a:lnTo>
                <a:lnTo>
                  <a:pt x="0" y="39981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1295400" y="200639"/>
            <a:ext cx="10512177" cy="15665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dirty="0">
                <a:solidFill>
                  <a:srgbClr val="000000"/>
                </a:solidFill>
                <a:latin typeface="Canva Sans Bold"/>
              </a:rPr>
              <a:t>Leaf Structure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724400" y="800100"/>
            <a:ext cx="8125840" cy="8971386"/>
          </a:xfrm>
          <a:custGeom>
            <a:avLst/>
            <a:gdLst/>
            <a:ahLst/>
            <a:cxnLst/>
            <a:rect l="l" t="t" r="r" b="b"/>
            <a:pathLst>
              <a:path w="8125840" h="8971386">
                <a:moveTo>
                  <a:pt x="0" y="0"/>
                </a:moveTo>
                <a:lnTo>
                  <a:pt x="8125840" y="0"/>
                </a:lnTo>
                <a:lnTo>
                  <a:pt x="8125840" y="8971386"/>
                </a:lnTo>
                <a:lnTo>
                  <a:pt x="0" y="897138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8065115" y="5364480"/>
            <a:ext cx="216217" cy="198120"/>
            <a:chOff x="0" y="0"/>
            <a:chExt cx="288290" cy="264160"/>
          </a:xfrm>
        </p:grpSpPr>
        <p:sp>
          <p:nvSpPr>
            <p:cNvPr id="3" name="Freeform 3"/>
            <p:cNvSpPr/>
            <p:nvPr/>
          </p:nvSpPr>
          <p:spPr>
            <a:xfrm>
              <a:off x="46990" y="43180"/>
              <a:ext cx="193040" cy="173990"/>
            </a:xfrm>
            <a:custGeom>
              <a:avLst/>
              <a:gdLst/>
              <a:ahLst/>
              <a:cxnLst/>
              <a:rect l="l" t="t" r="r" b="b"/>
              <a:pathLst>
                <a:path w="193040" h="173990">
                  <a:moveTo>
                    <a:pt x="113030" y="7620"/>
                  </a:moveTo>
                  <a:cubicBezTo>
                    <a:pt x="180340" y="52070"/>
                    <a:pt x="187960" y="68580"/>
                    <a:pt x="190500" y="83820"/>
                  </a:cubicBezTo>
                  <a:cubicBezTo>
                    <a:pt x="193040" y="99060"/>
                    <a:pt x="190500" y="116840"/>
                    <a:pt x="181610" y="130810"/>
                  </a:cubicBezTo>
                  <a:cubicBezTo>
                    <a:pt x="170180" y="147320"/>
                    <a:pt x="142240" y="168910"/>
                    <a:pt x="120650" y="170180"/>
                  </a:cubicBezTo>
                  <a:cubicBezTo>
                    <a:pt x="100330" y="171450"/>
                    <a:pt x="68580" y="157480"/>
                    <a:pt x="55880" y="140970"/>
                  </a:cubicBezTo>
                  <a:cubicBezTo>
                    <a:pt x="43180" y="124460"/>
                    <a:pt x="35560" y="91440"/>
                    <a:pt x="41910" y="71120"/>
                  </a:cubicBezTo>
                  <a:cubicBezTo>
                    <a:pt x="48260" y="50800"/>
                    <a:pt x="72390" y="26670"/>
                    <a:pt x="92710" y="20320"/>
                  </a:cubicBezTo>
                  <a:cubicBezTo>
                    <a:pt x="113030" y="13970"/>
                    <a:pt x="146050" y="22860"/>
                    <a:pt x="162560" y="34290"/>
                  </a:cubicBezTo>
                  <a:cubicBezTo>
                    <a:pt x="176530" y="43180"/>
                    <a:pt x="185420" y="59690"/>
                    <a:pt x="189230" y="74930"/>
                  </a:cubicBezTo>
                  <a:cubicBezTo>
                    <a:pt x="193040" y="90170"/>
                    <a:pt x="193040" y="109220"/>
                    <a:pt x="185420" y="124460"/>
                  </a:cubicBezTo>
                  <a:cubicBezTo>
                    <a:pt x="176530" y="142240"/>
                    <a:pt x="151130" y="165100"/>
                    <a:pt x="129540" y="168910"/>
                  </a:cubicBezTo>
                  <a:cubicBezTo>
                    <a:pt x="105410" y="173990"/>
                    <a:pt x="66040" y="158750"/>
                    <a:pt x="44450" y="143510"/>
                  </a:cubicBezTo>
                  <a:cubicBezTo>
                    <a:pt x="25400" y="129540"/>
                    <a:pt x="8890" y="104140"/>
                    <a:pt x="3810" y="86360"/>
                  </a:cubicBezTo>
                  <a:cubicBezTo>
                    <a:pt x="0" y="73660"/>
                    <a:pt x="2540" y="60960"/>
                    <a:pt x="7620" y="49530"/>
                  </a:cubicBezTo>
                  <a:cubicBezTo>
                    <a:pt x="13970" y="35560"/>
                    <a:pt x="26670" y="16510"/>
                    <a:pt x="41910" y="8890"/>
                  </a:cubicBezTo>
                  <a:cubicBezTo>
                    <a:pt x="59690" y="0"/>
                    <a:pt x="113030" y="7620"/>
                    <a:pt x="113030" y="7620"/>
                  </a:cubicBezTo>
                </a:path>
              </a:pathLst>
            </a:custGeom>
            <a:solidFill>
              <a:srgbClr val="F42A07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5091470" y="707745"/>
            <a:ext cx="8105061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>
                <a:solidFill>
                  <a:srgbClr val="000000"/>
                </a:solidFill>
                <a:latin typeface="Canva Sans Bold"/>
              </a:rPr>
              <a:t>Gas Exchange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4DD0156-3520-8271-3521-33DB208DDD8C}"/>
              </a:ext>
            </a:extLst>
          </p:cNvPr>
          <p:cNvGrpSpPr/>
          <p:nvPr/>
        </p:nvGrpSpPr>
        <p:grpSpPr>
          <a:xfrm>
            <a:off x="3888817" y="3009900"/>
            <a:ext cx="10813520" cy="5738422"/>
            <a:chOff x="4026223" y="2290266"/>
            <a:chExt cx="10813520" cy="5738422"/>
          </a:xfrm>
        </p:grpSpPr>
        <p:sp>
          <p:nvSpPr>
            <p:cNvPr id="4" name="Freeform 4"/>
            <p:cNvSpPr/>
            <p:nvPr/>
          </p:nvSpPr>
          <p:spPr>
            <a:xfrm>
              <a:off x="4026223" y="2290266"/>
              <a:ext cx="10235554" cy="5738422"/>
            </a:xfrm>
            <a:custGeom>
              <a:avLst/>
              <a:gdLst/>
              <a:ahLst/>
              <a:cxnLst/>
              <a:rect l="l" t="t" r="r" b="b"/>
              <a:pathLst>
                <a:path w="10235554" h="5738422">
                  <a:moveTo>
                    <a:pt x="0" y="0"/>
                  </a:moveTo>
                  <a:lnTo>
                    <a:pt x="10235554" y="0"/>
                  </a:lnTo>
                  <a:lnTo>
                    <a:pt x="10235554" y="5738422"/>
                  </a:lnTo>
                  <a:lnTo>
                    <a:pt x="0" y="57384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1091148" y="2574243"/>
              <a:ext cx="2595114" cy="6042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963"/>
                </a:lnSpc>
                <a:spcBef>
                  <a:spcPct val="0"/>
                </a:spcBef>
              </a:pPr>
              <a:r>
                <a:rPr lang="en-US" sz="3545" dirty="0">
                  <a:solidFill>
                    <a:srgbClr val="000000"/>
                  </a:solidFill>
                  <a:latin typeface="Canva Sans Bold"/>
                </a:rPr>
                <a:t>open stoma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9144000" y="6922730"/>
              <a:ext cx="2628004" cy="5297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63"/>
                </a:lnSpc>
                <a:spcBef>
                  <a:spcPct val="0"/>
                </a:spcBef>
              </a:pPr>
              <a:r>
                <a:rPr lang="en-US" sz="3116">
                  <a:solidFill>
                    <a:srgbClr val="000000"/>
                  </a:solidFill>
                  <a:latin typeface="Canva Sans Bold"/>
                </a:rPr>
                <a:t>Closed stoma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40647" y="2574243"/>
              <a:ext cx="1133634" cy="7780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391"/>
                </a:lnSpc>
                <a:spcBef>
                  <a:spcPct val="0"/>
                </a:spcBef>
              </a:pPr>
              <a:r>
                <a:rPr lang="en-US" sz="4565">
                  <a:solidFill>
                    <a:srgbClr val="000000"/>
                  </a:solidFill>
                  <a:latin typeface="Canva Sans Bold"/>
                </a:rPr>
                <a:t>C02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3066354" y="6056040"/>
              <a:ext cx="863251" cy="62857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5187"/>
                </a:lnSpc>
                <a:spcBef>
                  <a:spcPct val="0"/>
                </a:spcBef>
              </a:pPr>
              <a:r>
                <a:rPr lang="en-US" sz="3705" dirty="0">
                  <a:solidFill>
                    <a:srgbClr val="000000"/>
                  </a:solidFill>
                  <a:latin typeface="Canva Sans Bold"/>
                </a:rPr>
                <a:t>O2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3380482" y="3885569"/>
              <a:ext cx="1459261" cy="6725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505"/>
                </a:lnSpc>
                <a:spcBef>
                  <a:spcPct val="0"/>
                </a:spcBef>
              </a:pPr>
              <a:r>
                <a:rPr lang="en-US" sz="3932">
                  <a:solidFill>
                    <a:srgbClr val="000000"/>
                  </a:solidFill>
                  <a:latin typeface="Canva Sans Bold"/>
                </a:rPr>
                <a:t>H20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808711" y="0"/>
            <a:ext cx="14670577" cy="10287000"/>
          </a:xfrm>
          <a:custGeom>
            <a:avLst/>
            <a:gdLst/>
            <a:ahLst/>
            <a:cxnLst/>
            <a:rect l="l" t="t" r="r" b="b"/>
            <a:pathLst>
              <a:path w="14670577" h="10287000">
                <a:moveTo>
                  <a:pt x="0" y="0"/>
                </a:moveTo>
                <a:lnTo>
                  <a:pt x="14670578" y="0"/>
                </a:lnTo>
                <a:lnTo>
                  <a:pt x="1467057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826" b="-2826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121015" y="8077200"/>
            <a:ext cx="189548" cy="188595"/>
            <a:chOff x="0" y="0"/>
            <a:chExt cx="252730" cy="251460"/>
          </a:xfrm>
        </p:grpSpPr>
        <p:sp>
          <p:nvSpPr>
            <p:cNvPr id="3" name="Freeform 3"/>
            <p:cNvSpPr/>
            <p:nvPr/>
          </p:nvSpPr>
          <p:spPr>
            <a:xfrm>
              <a:off x="49530" y="46990"/>
              <a:ext cx="149860" cy="156210"/>
            </a:xfrm>
            <a:custGeom>
              <a:avLst/>
              <a:gdLst/>
              <a:ahLst/>
              <a:cxnLst/>
              <a:rect l="l" t="t" r="r" b="b"/>
              <a:pathLst>
                <a:path w="149860" h="156210">
                  <a:moveTo>
                    <a:pt x="149860" y="54610"/>
                  </a:moveTo>
                  <a:cubicBezTo>
                    <a:pt x="147320" y="107950"/>
                    <a:pt x="124460" y="135890"/>
                    <a:pt x="109220" y="146050"/>
                  </a:cubicBezTo>
                  <a:cubicBezTo>
                    <a:pt x="97790" y="153670"/>
                    <a:pt x="86360" y="156210"/>
                    <a:pt x="73660" y="153670"/>
                  </a:cubicBezTo>
                  <a:cubicBezTo>
                    <a:pt x="55880" y="151130"/>
                    <a:pt x="24130" y="132080"/>
                    <a:pt x="12700" y="116840"/>
                  </a:cubicBezTo>
                  <a:cubicBezTo>
                    <a:pt x="3810" y="106680"/>
                    <a:pt x="0" y="95250"/>
                    <a:pt x="1270" y="81280"/>
                  </a:cubicBezTo>
                  <a:cubicBezTo>
                    <a:pt x="2540" y="62230"/>
                    <a:pt x="13970" y="29210"/>
                    <a:pt x="30480" y="16510"/>
                  </a:cubicBezTo>
                  <a:cubicBezTo>
                    <a:pt x="46990" y="3810"/>
                    <a:pt x="82550" y="0"/>
                    <a:pt x="100330" y="3810"/>
                  </a:cubicBezTo>
                  <a:cubicBezTo>
                    <a:pt x="113030" y="6350"/>
                    <a:pt x="132080" y="22860"/>
                    <a:pt x="132080" y="22860"/>
                  </a:cubicBezTo>
                </a:path>
              </a:pathLst>
            </a:custGeom>
            <a:solidFill>
              <a:srgbClr val="1B512D">
                <a:alpha val="63922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Freeform 4"/>
          <p:cNvSpPr/>
          <p:nvPr/>
        </p:nvSpPr>
        <p:spPr>
          <a:xfrm>
            <a:off x="2873417" y="2423794"/>
            <a:ext cx="12541166" cy="7392151"/>
          </a:xfrm>
          <a:custGeom>
            <a:avLst/>
            <a:gdLst/>
            <a:ahLst/>
            <a:cxnLst/>
            <a:rect l="l" t="t" r="r" b="b"/>
            <a:pathLst>
              <a:path w="12541166" h="7392151">
                <a:moveTo>
                  <a:pt x="0" y="0"/>
                </a:moveTo>
                <a:lnTo>
                  <a:pt x="12541166" y="0"/>
                </a:lnTo>
                <a:lnTo>
                  <a:pt x="12541166" y="7392151"/>
                </a:lnTo>
                <a:lnTo>
                  <a:pt x="0" y="739215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1422569" y="857250"/>
            <a:ext cx="15442862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>
                <a:solidFill>
                  <a:srgbClr val="000000"/>
                </a:solidFill>
                <a:latin typeface="Canva Sans Bold"/>
              </a:rPr>
              <a:t>Leaf tissues Cross-section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866725" y="947446"/>
            <a:ext cx="4856524" cy="4114800"/>
          </a:xfrm>
          <a:custGeom>
            <a:avLst/>
            <a:gdLst/>
            <a:ahLst/>
            <a:cxnLst/>
            <a:rect l="l" t="t" r="r" b="b"/>
            <a:pathLst>
              <a:path w="4856524" h="4114800">
                <a:moveTo>
                  <a:pt x="0" y="0"/>
                </a:moveTo>
                <a:lnTo>
                  <a:pt x="4856524" y="0"/>
                </a:lnTo>
                <a:lnTo>
                  <a:pt x="485652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710540" y="6376086"/>
            <a:ext cx="3487370" cy="3452496"/>
          </a:xfrm>
          <a:custGeom>
            <a:avLst/>
            <a:gdLst/>
            <a:ahLst/>
            <a:cxnLst/>
            <a:rect l="l" t="t" r="r" b="b"/>
            <a:pathLst>
              <a:path w="3487370" h="3452496">
                <a:moveTo>
                  <a:pt x="0" y="0"/>
                </a:moveTo>
                <a:lnTo>
                  <a:pt x="3487370" y="0"/>
                </a:lnTo>
                <a:lnTo>
                  <a:pt x="3487370" y="3452496"/>
                </a:lnTo>
                <a:lnTo>
                  <a:pt x="0" y="345249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2454225" y="3415031"/>
            <a:ext cx="13379550" cy="29610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17"/>
              </a:lnSpc>
            </a:pPr>
            <a:r>
              <a:rPr lang="en-US" sz="17298">
                <a:solidFill>
                  <a:srgbClr val="000000"/>
                </a:solidFill>
                <a:latin typeface="Canva Sans Bold"/>
              </a:rPr>
              <a:t>QUESTIONS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1223</TotalTime>
  <Words>19</Words>
  <Application>Microsoft Office PowerPoint</Application>
  <PresentationFormat>Custom</PresentationFormat>
  <Paragraphs>10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Calibri</vt:lpstr>
      <vt:lpstr>Congenial</vt:lpstr>
      <vt:lpstr>Arial</vt:lpstr>
      <vt:lpstr>Canva Sans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Leaf Anatomy and Function Barrow</dc:title>
  <dc:creator>Melissa Sikes</dc:creator>
  <cp:lastModifiedBy>Mel Sikes</cp:lastModifiedBy>
  <cp:revision>2</cp:revision>
  <dcterms:created xsi:type="dcterms:W3CDTF">2006-08-16T00:00:00Z</dcterms:created>
  <dcterms:modified xsi:type="dcterms:W3CDTF">2024-03-22T23:47:39Z</dcterms:modified>
  <dc:identifier>DAFr1I9Xi4c</dc:identifier>
</cp:coreProperties>
</file>